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1" r:id="rId4"/>
    <p:sldId id="262" r:id="rId5"/>
    <p:sldId id="263" r:id="rId6"/>
    <p:sldId id="264" r:id="rId7"/>
    <p:sldId id="265" r:id="rId8"/>
    <p:sldId id="266" r:id="rId9"/>
    <p:sldId id="267" r:id="rId10"/>
    <p:sldId id="269" r:id="rId11"/>
    <p:sldId id="270"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5" d="100"/>
          <a:sy n="35" d="100"/>
        </p:scale>
        <p:origin x="-54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7EBA2CE-FE68-4FEF-B52C-06CC792C71C4}"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37F1038-062B-4D55-A8C7-61765DF639AA}"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E29A4ED-0189-4B52-9E5E-C0B88AD7EE48}"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8066EE6-181B-4A95-B970-550110D88BC3}"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ED899A1-A6F7-400E-B700-BDD98DE62B2D}"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CCDF73E-9625-4600-AE58-0E1E08BB05DA}"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939D9507-48A2-478D-951B-C48786F930C4}"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7345B8A8-C38C-4790-A004-A26D08AEFC6C}"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6E83CA13-D35C-41C3-95C6-3F73DA64F88C}"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C11690A-D469-4572-B3D5-4D1E94FA0C8E}"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BCCFA3B-4D50-4E27-8E21-D54C2384F7B4}"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1536290-983D-41EC-A30C-06AD6A391FD8}"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250825" y="381000"/>
            <a:ext cx="8642350" cy="457200"/>
          </a:xfrm>
          <a:prstGeom prst="rect">
            <a:avLst/>
          </a:prstGeom>
          <a:noFill/>
          <a:ln w="9525">
            <a:noFill/>
            <a:miter lim="800000"/>
            <a:headEnd/>
            <a:tailEnd/>
          </a:ln>
          <a:effectLst/>
        </p:spPr>
        <p:txBody>
          <a:bodyPr>
            <a:spAutoFit/>
          </a:bodyPr>
          <a:lstStyle/>
          <a:p>
            <a:pPr>
              <a:spcBef>
                <a:spcPct val="50000"/>
              </a:spcBef>
            </a:pPr>
            <a:r>
              <a:rPr lang="en-GB" sz="2400">
                <a:latin typeface="Century Gothic" pitchFamily="34" charset="0"/>
              </a:rPr>
              <a:t>One point perspective</a:t>
            </a:r>
          </a:p>
        </p:txBody>
      </p:sp>
      <p:pic>
        <p:nvPicPr>
          <p:cNvPr id="4102" name="Picture 6" descr="room"/>
          <p:cNvPicPr>
            <a:picLocks noChangeAspect="1" noChangeArrowheads="1"/>
          </p:cNvPicPr>
          <p:nvPr/>
        </p:nvPicPr>
        <p:blipFill>
          <a:blip r:embed="rId2"/>
          <a:srcRect/>
          <a:stretch>
            <a:fillRect/>
          </a:stretch>
        </p:blipFill>
        <p:spPr bwMode="auto">
          <a:xfrm>
            <a:off x="461963" y="1116013"/>
            <a:ext cx="8220075" cy="4292600"/>
          </a:xfrm>
          <a:prstGeom prst="rect">
            <a:avLst/>
          </a:prstGeom>
          <a:noFill/>
        </p:spPr>
      </p:pic>
      <p:sp>
        <p:nvSpPr>
          <p:cNvPr id="4103" name="Text Box 7"/>
          <p:cNvSpPr txBox="1">
            <a:spLocks noChangeArrowheads="1"/>
          </p:cNvSpPr>
          <p:nvPr/>
        </p:nvSpPr>
        <p:spPr bwMode="auto">
          <a:xfrm>
            <a:off x="431800" y="5573713"/>
            <a:ext cx="8280400" cy="641350"/>
          </a:xfrm>
          <a:prstGeom prst="rect">
            <a:avLst/>
          </a:prstGeom>
          <a:noFill/>
          <a:ln w="9525">
            <a:noFill/>
            <a:miter lim="800000"/>
            <a:headEnd/>
            <a:tailEnd/>
          </a:ln>
          <a:effectLst/>
        </p:spPr>
        <p:txBody>
          <a:bodyPr>
            <a:spAutoFit/>
          </a:bodyPr>
          <a:lstStyle/>
          <a:p>
            <a:pPr>
              <a:spcBef>
                <a:spcPct val="50000"/>
              </a:spcBef>
            </a:pPr>
            <a:r>
              <a:rPr lang="en-GB">
                <a:latin typeface="Century Gothic" pitchFamily="34" charset="0"/>
              </a:rPr>
              <a:t>One point perspective is a way of drawing where all forms vanish to one vanishing point somewhere on the horizon.</a:t>
            </a:r>
          </a:p>
        </p:txBody>
      </p:sp>
      <p:sp>
        <p:nvSpPr>
          <p:cNvPr id="4105" name="Text Box 9"/>
          <p:cNvSpPr txBox="1">
            <a:spLocks noChangeArrowheads="1"/>
          </p:cNvSpPr>
          <p:nvPr/>
        </p:nvSpPr>
        <p:spPr bwMode="auto">
          <a:xfrm>
            <a:off x="250825" y="0"/>
            <a:ext cx="8642350" cy="457200"/>
          </a:xfrm>
          <a:prstGeom prst="rect">
            <a:avLst/>
          </a:prstGeom>
          <a:noFill/>
          <a:ln w="9525">
            <a:noFill/>
            <a:miter lim="800000"/>
            <a:headEnd/>
            <a:tailEnd/>
          </a:ln>
          <a:effectLst/>
        </p:spPr>
        <p:txBody>
          <a:bodyPr>
            <a:spAutoFit/>
          </a:bodyPr>
          <a:lstStyle/>
          <a:p>
            <a:r>
              <a:rPr lang="en-GB" sz="1200">
                <a:latin typeface="Century Gothic" pitchFamily="34" charset="0"/>
                <a:cs typeface="Times New Roman" pitchFamily="18" charset="0"/>
              </a:rPr>
              <a:t>LEARNING OBJECTIVES : 	To understand how to estimate depths in one point perspective</a:t>
            </a:r>
          </a:p>
          <a:p>
            <a:r>
              <a:rPr lang="en-GB" sz="1200">
                <a:latin typeface="Century Gothic" pitchFamily="34" charset="0"/>
                <a:cs typeface="Times New Roman" pitchFamily="18" charset="0"/>
              </a:rPr>
              <a:t>		To understand how to find the centre of an object in one point perspective.</a:t>
            </a:r>
            <a:r>
              <a:rPr lang="en-US" sz="1200">
                <a:latin typeface="Century Gothic" pitchFamily="34" charset="0"/>
              </a:rPr>
              <a:t> </a:t>
            </a:r>
          </a:p>
        </p:txBody>
      </p:sp>
      <p:sp>
        <p:nvSpPr>
          <p:cNvPr id="4108" name="Text Box 12"/>
          <p:cNvSpPr txBox="1">
            <a:spLocks noChangeArrowheads="1"/>
          </p:cNvSpPr>
          <p:nvPr/>
        </p:nvSpPr>
        <p:spPr bwMode="auto">
          <a:xfrm>
            <a:off x="7362825" y="6489700"/>
            <a:ext cx="1709738" cy="274638"/>
          </a:xfrm>
          <a:prstGeom prst="rect">
            <a:avLst/>
          </a:prstGeom>
          <a:noFill/>
          <a:ln w="9525">
            <a:noFill/>
            <a:miter lim="800000"/>
            <a:headEnd/>
            <a:tailEnd/>
          </a:ln>
          <a:effectLst/>
        </p:spPr>
        <p:txBody>
          <a:bodyPr>
            <a:spAutoFit/>
          </a:bodyPr>
          <a:lstStyle/>
          <a:p>
            <a:pPr algn="r"/>
            <a:r>
              <a:rPr lang="en-US" sz="1200">
                <a:latin typeface="Century Gothic" pitchFamily="34" charset="0"/>
              </a:rPr>
              <a:t>© F Winkworth 2008</a:t>
            </a: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9" name="Picture 5" descr="cupboard 5"/>
          <p:cNvPicPr>
            <a:picLocks noChangeAspect="1" noChangeArrowheads="1"/>
          </p:cNvPicPr>
          <p:nvPr/>
        </p:nvPicPr>
        <p:blipFill>
          <a:blip r:embed="rId2"/>
          <a:srcRect/>
          <a:stretch>
            <a:fillRect/>
          </a:stretch>
        </p:blipFill>
        <p:spPr bwMode="auto">
          <a:xfrm>
            <a:off x="514350" y="728663"/>
            <a:ext cx="8115300" cy="4554537"/>
          </a:xfrm>
          <a:prstGeom prst="rect">
            <a:avLst/>
          </a:prstGeom>
          <a:noFill/>
        </p:spPr>
      </p:pic>
      <p:sp>
        <p:nvSpPr>
          <p:cNvPr id="26627" name="Text Box 3"/>
          <p:cNvSpPr txBox="1">
            <a:spLocks noChangeArrowheads="1"/>
          </p:cNvSpPr>
          <p:nvPr/>
        </p:nvSpPr>
        <p:spPr bwMode="auto">
          <a:xfrm>
            <a:off x="431800" y="5573713"/>
            <a:ext cx="8280400" cy="1054100"/>
          </a:xfrm>
          <a:prstGeom prst="rect">
            <a:avLst/>
          </a:prstGeom>
          <a:noFill/>
          <a:ln w="9525">
            <a:noFill/>
            <a:miter lim="800000"/>
            <a:headEnd/>
            <a:tailEnd/>
          </a:ln>
          <a:effectLst/>
        </p:spPr>
        <p:txBody>
          <a:bodyPr>
            <a:spAutoFit/>
          </a:bodyPr>
          <a:lstStyle/>
          <a:p>
            <a:pPr>
              <a:spcBef>
                <a:spcPct val="50000"/>
              </a:spcBef>
            </a:pPr>
            <a:r>
              <a:rPr lang="en-GB">
                <a:latin typeface="Century Gothic" pitchFamily="34" charset="0"/>
              </a:rPr>
              <a:t>Practice by drawing several more forms of different sizes on your page and dividing them in half. </a:t>
            </a:r>
          </a:p>
          <a:p>
            <a:pPr>
              <a:spcBef>
                <a:spcPct val="50000"/>
              </a:spcBef>
            </a:pPr>
            <a:r>
              <a:rPr lang="en-GB">
                <a:latin typeface="Century Gothic" pitchFamily="34" charset="0"/>
              </a:rPr>
              <a:t>Extension : try drawing the L-shaped forms using the same method.</a:t>
            </a:r>
          </a:p>
        </p:txBody>
      </p:sp>
      <p:sp>
        <p:nvSpPr>
          <p:cNvPr id="26630" name="Text Box 6"/>
          <p:cNvSpPr txBox="1">
            <a:spLocks noChangeArrowheads="1"/>
          </p:cNvSpPr>
          <p:nvPr/>
        </p:nvSpPr>
        <p:spPr bwMode="auto">
          <a:xfrm>
            <a:off x="250825" y="381000"/>
            <a:ext cx="8893175" cy="457200"/>
          </a:xfrm>
          <a:prstGeom prst="rect">
            <a:avLst/>
          </a:prstGeom>
          <a:noFill/>
          <a:ln w="9525">
            <a:noFill/>
            <a:miter lim="800000"/>
            <a:headEnd/>
            <a:tailEnd/>
          </a:ln>
          <a:effectLst/>
        </p:spPr>
        <p:txBody>
          <a:bodyPr>
            <a:spAutoFit/>
          </a:bodyPr>
          <a:lstStyle/>
          <a:p>
            <a:pPr>
              <a:spcBef>
                <a:spcPct val="50000"/>
              </a:spcBef>
            </a:pPr>
            <a:r>
              <a:rPr lang="en-GB" sz="2400">
                <a:latin typeface="Century Gothic" pitchFamily="34" charset="0"/>
              </a:rPr>
              <a:t>One point perspective – finding the centre of an object</a:t>
            </a:r>
          </a:p>
        </p:txBody>
      </p:sp>
      <p:sp>
        <p:nvSpPr>
          <p:cNvPr id="26631" name="Text Box 7"/>
          <p:cNvSpPr txBox="1">
            <a:spLocks noChangeArrowheads="1"/>
          </p:cNvSpPr>
          <p:nvPr/>
        </p:nvSpPr>
        <p:spPr bwMode="auto">
          <a:xfrm>
            <a:off x="250825" y="0"/>
            <a:ext cx="8642350" cy="457200"/>
          </a:xfrm>
          <a:prstGeom prst="rect">
            <a:avLst/>
          </a:prstGeom>
          <a:noFill/>
          <a:ln w="9525">
            <a:noFill/>
            <a:miter lim="800000"/>
            <a:headEnd/>
            <a:tailEnd/>
          </a:ln>
          <a:effectLst/>
        </p:spPr>
        <p:txBody>
          <a:bodyPr>
            <a:spAutoFit/>
          </a:bodyPr>
          <a:lstStyle/>
          <a:p>
            <a:r>
              <a:rPr lang="en-GB" sz="1200">
                <a:latin typeface="Century Gothic" pitchFamily="34" charset="0"/>
                <a:cs typeface="Times New Roman" pitchFamily="18" charset="0"/>
              </a:rPr>
              <a:t>LEARNING OBJECTIVES : 	To understand how to estimate depths in one point perspective</a:t>
            </a:r>
          </a:p>
          <a:p>
            <a:r>
              <a:rPr lang="en-GB" sz="1200">
                <a:latin typeface="Century Gothic" pitchFamily="34" charset="0"/>
                <a:cs typeface="Times New Roman" pitchFamily="18" charset="0"/>
              </a:rPr>
              <a:t>		To understand how to find the centre of an object in one point perspective.</a:t>
            </a:r>
            <a:r>
              <a:rPr lang="en-US" sz="1200">
                <a:latin typeface="Century Gothic" pitchFamily="34" charset="0"/>
              </a:rPr>
              <a:t> </a:t>
            </a:r>
          </a:p>
        </p:txBody>
      </p:sp>
      <p:sp>
        <p:nvSpPr>
          <p:cNvPr id="26634" name="Text Box 10"/>
          <p:cNvSpPr txBox="1">
            <a:spLocks noChangeArrowheads="1"/>
          </p:cNvSpPr>
          <p:nvPr/>
        </p:nvSpPr>
        <p:spPr bwMode="auto">
          <a:xfrm>
            <a:off x="7362825" y="6489700"/>
            <a:ext cx="1709738" cy="274638"/>
          </a:xfrm>
          <a:prstGeom prst="rect">
            <a:avLst/>
          </a:prstGeom>
          <a:noFill/>
          <a:ln w="9525">
            <a:noFill/>
            <a:miter lim="800000"/>
            <a:headEnd/>
            <a:tailEnd/>
          </a:ln>
          <a:effectLst/>
        </p:spPr>
        <p:txBody>
          <a:bodyPr>
            <a:spAutoFit/>
          </a:bodyPr>
          <a:lstStyle/>
          <a:p>
            <a:pPr algn="r"/>
            <a:r>
              <a:rPr lang="en-US" sz="1200">
                <a:latin typeface="Century Gothic" pitchFamily="34" charset="0"/>
              </a:rPr>
              <a:t>© F Winkworth 2008</a:t>
            </a: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3"/>
          <p:cNvSpPr txBox="1">
            <a:spLocks noChangeArrowheads="1"/>
          </p:cNvSpPr>
          <p:nvPr/>
        </p:nvSpPr>
        <p:spPr bwMode="auto">
          <a:xfrm>
            <a:off x="431800" y="5573713"/>
            <a:ext cx="8280400" cy="1190625"/>
          </a:xfrm>
          <a:prstGeom prst="rect">
            <a:avLst/>
          </a:prstGeom>
          <a:noFill/>
          <a:ln w="9525">
            <a:noFill/>
            <a:miter lim="800000"/>
            <a:headEnd/>
            <a:tailEnd/>
          </a:ln>
          <a:effectLst/>
        </p:spPr>
        <p:txBody>
          <a:bodyPr>
            <a:spAutoFit/>
          </a:bodyPr>
          <a:lstStyle/>
          <a:p>
            <a:pPr>
              <a:spcBef>
                <a:spcPct val="50000"/>
              </a:spcBef>
            </a:pPr>
            <a:r>
              <a:rPr lang="en-GB">
                <a:latin typeface="Century Gothic" pitchFamily="34" charset="0"/>
              </a:rPr>
              <a:t>Draw your initial in block capitals on the page. Use one point perspective to project it towards the vanishing point. See if you can do your other initials too. Then shade the letters. Remember, colours appear paler the farther they are from us.</a:t>
            </a:r>
          </a:p>
        </p:txBody>
      </p:sp>
      <p:sp>
        <p:nvSpPr>
          <p:cNvPr id="27652" name="Text Box 4"/>
          <p:cNvSpPr txBox="1">
            <a:spLocks noChangeArrowheads="1"/>
          </p:cNvSpPr>
          <p:nvPr/>
        </p:nvSpPr>
        <p:spPr bwMode="auto">
          <a:xfrm>
            <a:off x="250825" y="381000"/>
            <a:ext cx="8893175" cy="457200"/>
          </a:xfrm>
          <a:prstGeom prst="rect">
            <a:avLst/>
          </a:prstGeom>
          <a:noFill/>
          <a:ln w="9525">
            <a:noFill/>
            <a:miter lim="800000"/>
            <a:headEnd/>
            <a:tailEnd/>
          </a:ln>
          <a:effectLst/>
        </p:spPr>
        <p:txBody>
          <a:bodyPr>
            <a:spAutoFit/>
          </a:bodyPr>
          <a:lstStyle/>
          <a:p>
            <a:pPr>
              <a:spcBef>
                <a:spcPct val="50000"/>
              </a:spcBef>
            </a:pPr>
            <a:r>
              <a:rPr lang="en-GB" sz="2400">
                <a:latin typeface="Century Gothic" pitchFamily="34" charset="0"/>
              </a:rPr>
              <a:t>One point perspective – further exercise</a:t>
            </a:r>
          </a:p>
        </p:txBody>
      </p:sp>
      <p:sp>
        <p:nvSpPr>
          <p:cNvPr id="27653" name="Text Box 5"/>
          <p:cNvSpPr txBox="1">
            <a:spLocks noChangeArrowheads="1"/>
          </p:cNvSpPr>
          <p:nvPr/>
        </p:nvSpPr>
        <p:spPr bwMode="auto">
          <a:xfrm>
            <a:off x="250825" y="0"/>
            <a:ext cx="8642350" cy="457200"/>
          </a:xfrm>
          <a:prstGeom prst="rect">
            <a:avLst/>
          </a:prstGeom>
          <a:noFill/>
          <a:ln w="9525">
            <a:noFill/>
            <a:miter lim="800000"/>
            <a:headEnd/>
            <a:tailEnd/>
          </a:ln>
          <a:effectLst/>
        </p:spPr>
        <p:txBody>
          <a:bodyPr>
            <a:spAutoFit/>
          </a:bodyPr>
          <a:lstStyle/>
          <a:p>
            <a:r>
              <a:rPr lang="en-GB" sz="1200">
                <a:latin typeface="Century Gothic" pitchFamily="34" charset="0"/>
                <a:cs typeface="Times New Roman" pitchFamily="18" charset="0"/>
              </a:rPr>
              <a:t>LEARNING OBJECTIVES : 	To understand how to estimate depths in one point perspective</a:t>
            </a:r>
          </a:p>
          <a:p>
            <a:r>
              <a:rPr lang="en-GB" sz="1200">
                <a:latin typeface="Century Gothic" pitchFamily="34" charset="0"/>
                <a:cs typeface="Times New Roman" pitchFamily="18" charset="0"/>
              </a:rPr>
              <a:t>		To understand how to find the centre of an object in one point perspective.</a:t>
            </a:r>
            <a:r>
              <a:rPr lang="en-US" sz="1200">
                <a:latin typeface="Century Gothic" pitchFamily="34" charset="0"/>
              </a:rPr>
              <a:t> </a:t>
            </a:r>
          </a:p>
        </p:txBody>
      </p:sp>
      <p:pic>
        <p:nvPicPr>
          <p:cNvPr id="27654" name="Picture 6" descr="letter"/>
          <p:cNvPicPr>
            <a:picLocks noChangeAspect="1" noChangeArrowheads="1"/>
          </p:cNvPicPr>
          <p:nvPr/>
        </p:nvPicPr>
        <p:blipFill>
          <a:blip r:embed="rId2"/>
          <a:srcRect/>
          <a:stretch>
            <a:fillRect/>
          </a:stretch>
        </p:blipFill>
        <p:spPr bwMode="auto">
          <a:xfrm>
            <a:off x="514350" y="1352550"/>
            <a:ext cx="8115300" cy="4152900"/>
          </a:xfrm>
          <a:prstGeom prst="rect">
            <a:avLst/>
          </a:prstGeom>
          <a:noFill/>
        </p:spPr>
      </p:pic>
      <p:sp>
        <p:nvSpPr>
          <p:cNvPr id="27657" name="Text Box 9"/>
          <p:cNvSpPr txBox="1">
            <a:spLocks noChangeArrowheads="1"/>
          </p:cNvSpPr>
          <p:nvPr/>
        </p:nvSpPr>
        <p:spPr bwMode="auto">
          <a:xfrm>
            <a:off x="7362825" y="6489700"/>
            <a:ext cx="1709738" cy="274638"/>
          </a:xfrm>
          <a:prstGeom prst="rect">
            <a:avLst/>
          </a:prstGeom>
          <a:noFill/>
          <a:ln w="9525">
            <a:noFill/>
            <a:miter lim="800000"/>
            <a:headEnd/>
            <a:tailEnd/>
          </a:ln>
          <a:effectLst/>
        </p:spPr>
        <p:txBody>
          <a:bodyPr>
            <a:spAutoFit/>
          </a:bodyPr>
          <a:lstStyle/>
          <a:p>
            <a:pPr algn="r"/>
            <a:r>
              <a:rPr lang="en-US" sz="1200">
                <a:latin typeface="Century Gothic" pitchFamily="34" charset="0"/>
              </a:rPr>
              <a:t>© F Winkworth 2008</a:t>
            </a: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5" name="Text Box 11"/>
          <p:cNvSpPr txBox="1">
            <a:spLocks noChangeArrowheads="1"/>
          </p:cNvSpPr>
          <p:nvPr/>
        </p:nvSpPr>
        <p:spPr bwMode="auto">
          <a:xfrm>
            <a:off x="250825" y="381000"/>
            <a:ext cx="8893175" cy="457200"/>
          </a:xfrm>
          <a:prstGeom prst="rect">
            <a:avLst/>
          </a:prstGeom>
          <a:noFill/>
          <a:ln w="9525">
            <a:noFill/>
            <a:miter lim="800000"/>
            <a:headEnd/>
            <a:tailEnd/>
          </a:ln>
          <a:effectLst/>
        </p:spPr>
        <p:txBody>
          <a:bodyPr>
            <a:spAutoFit/>
          </a:bodyPr>
          <a:lstStyle/>
          <a:p>
            <a:pPr>
              <a:spcBef>
                <a:spcPct val="50000"/>
              </a:spcBef>
            </a:pPr>
            <a:r>
              <a:rPr lang="en-GB" sz="2400">
                <a:latin typeface="Century Gothic" pitchFamily="34" charset="0"/>
              </a:rPr>
              <a:t>One point perspective – estimating the depth of an object</a:t>
            </a:r>
          </a:p>
        </p:txBody>
      </p:sp>
      <p:sp>
        <p:nvSpPr>
          <p:cNvPr id="6151" name="Text Box 7"/>
          <p:cNvSpPr txBox="1">
            <a:spLocks noChangeArrowheads="1"/>
          </p:cNvSpPr>
          <p:nvPr/>
        </p:nvSpPr>
        <p:spPr bwMode="auto">
          <a:xfrm>
            <a:off x="431800" y="5573713"/>
            <a:ext cx="8280400" cy="641350"/>
          </a:xfrm>
          <a:prstGeom prst="rect">
            <a:avLst/>
          </a:prstGeom>
          <a:noFill/>
          <a:ln w="9525">
            <a:noFill/>
            <a:miter lim="800000"/>
            <a:headEnd/>
            <a:tailEnd/>
          </a:ln>
          <a:effectLst/>
        </p:spPr>
        <p:txBody>
          <a:bodyPr>
            <a:spAutoFit/>
          </a:bodyPr>
          <a:lstStyle/>
          <a:p>
            <a:pPr>
              <a:spcBef>
                <a:spcPct val="50000"/>
              </a:spcBef>
            </a:pPr>
            <a:r>
              <a:rPr lang="en-GB">
                <a:latin typeface="Century Gothic" pitchFamily="34" charset="0"/>
              </a:rPr>
              <a:t>Draw a horizon line and vanishing point on a fresh page. Draw a 60mm square on the page and draw orthagonals from the corners. </a:t>
            </a:r>
          </a:p>
        </p:txBody>
      </p:sp>
      <p:pic>
        <p:nvPicPr>
          <p:cNvPr id="6153" name="Picture 9" descr="cube 1"/>
          <p:cNvPicPr>
            <a:picLocks noChangeAspect="1" noChangeArrowheads="1"/>
          </p:cNvPicPr>
          <p:nvPr/>
        </p:nvPicPr>
        <p:blipFill>
          <a:blip r:embed="rId2"/>
          <a:srcRect/>
          <a:stretch>
            <a:fillRect/>
          </a:stretch>
        </p:blipFill>
        <p:spPr bwMode="auto">
          <a:xfrm>
            <a:off x="515938" y="1808163"/>
            <a:ext cx="8110537" cy="3616325"/>
          </a:xfrm>
          <a:prstGeom prst="rect">
            <a:avLst/>
          </a:prstGeom>
          <a:noFill/>
        </p:spPr>
      </p:pic>
      <p:sp>
        <p:nvSpPr>
          <p:cNvPr id="6157" name="Text Box 13"/>
          <p:cNvSpPr txBox="1">
            <a:spLocks noChangeArrowheads="1"/>
          </p:cNvSpPr>
          <p:nvPr/>
        </p:nvSpPr>
        <p:spPr bwMode="auto">
          <a:xfrm>
            <a:off x="250825" y="0"/>
            <a:ext cx="8642350" cy="457200"/>
          </a:xfrm>
          <a:prstGeom prst="rect">
            <a:avLst/>
          </a:prstGeom>
          <a:noFill/>
          <a:ln w="9525">
            <a:noFill/>
            <a:miter lim="800000"/>
            <a:headEnd/>
            <a:tailEnd/>
          </a:ln>
          <a:effectLst/>
        </p:spPr>
        <p:txBody>
          <a:bodyPr>
            <a:spAutoFit/>
          </a:bodyPr>
          <a:lstStyle/>
          <a:p>
            <a:r>
              <a:rPr lang="en-GB" sz="1200">
                <a:latin typeface="Century Gothic" pitchFamily="34" charset="0"/>
                <a:cs typeface="Times New Roman" pitchFamily="18" charset="0"/>
              </a:rPr>
              <a:t>LEARNING OBJECTIVES : 	To understand how to estimate depths in one point perspective</a:t>
            </a:r>
          </a:p>
          <a:p>
            <a:r>
              <a:rPr lang="en-GB" sz="1200">
                <a:latin typeface="Century Gothic" pitchFamily="34" charset="0"/>
                <a:cs typeface="Times New Roman" pitchFamily="18" charset="0"/>
              </a:rPr>
              <a:t>		To understand how to find the centre of an object in one point perspective.</a:t>
            </a:r>
            <a:r>
              <a:rPr lang="en-US" sz="1200">
                <a:latin typeface="Century Gothic" pitchFamily="34" charset="0"/>
              </a:rPr>
              <a:t> </a:t>
            </a:r>
          </a:p>
        </p:txBody>
      </p:sp>
      <p:sp>
        <p:nvSpPr>
          <p:cNvPr id="6161" name="Text Box 17"/>
          <p:cNvSpPr txBox="1">
            <a:spLocks noChangeArrowheads="1"/>
          </p:cNvSpPr>
          <p:nvPr/>
        </p:nvSpPr>
        <p:spPr bwMode="auto">
          <a:xfrm>
            <a:off x="7362825" y="6489700"/>
            <a:ext cx="1709738" cy="274638"/>
          </a:xfrm>
          <a:prstGeom prst="rect">
            <a:avLst/>
          </a:prstGeom>
          <a:noFill/>
          <a:ln w="9525">
            <a:noFill/>
            <a:miter lim="800000"/>
            <a:headEnd/>
            <a:tailEnd/>
          </a:ln>
          <a:effectLst/>
        </p:spPr>
        <p:txBody>
          <a:bodyPr>
            <a:spAutoFit/>
          </a:bodyPr>
          <a:lstStyle/>
          <a:p>
            <a:pPr algn="r"/>
            <a:r>
              <a:rPr lang="en-US" sz="1200">
                <a:latin typeface="Century Gothic" pitchFamily="34" charset="0"/>
              </a:rPr>
              <a:t>© F Winkworth 2008</a:t>
            </a:r>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Text Box 7"/>
          <p:cNvSpPr txBox="1">
            <a:spLocks noChangeArrowheads="1"/>
          </p:cNvSpPr>
          <p:nvPr/>
        </p:nvSpPr>
        <p:spPr bwMode="auto">
          <a:xfrm>
            <a:off x="250825" y="381000"/>
            <a:ext cx="8893175" cy="457200"/>
          </a:xfrm>
          <a:prstGeom prst="rect">
            <a:avLst/>
          </a:prstGeom>
          <a:noFill/>
          <a:ln w="9525">
            <a:noFill/>
            <a:miter lim="800000"/>
            <a:headEnd/>
            <a:tailEnd/>
          </a:ln>
          <a:effectLst/>
        </p:spPr>
        <p:txBody>
          <a:bodyPr>
            <a:spAutoFit/>
          </a:bodyPr>
          <a:lstStyle/>
          <a:p>
            <a:pPr>
              <a:spcBef>
                <a:spcPct val="50000"/>
              </a:spcBef>
            </a:pPr>
            <a:r>
              <a:rPr lang="en-GB" sz="2400">
                <a:latin typeface="Century Gothic" pitchFamily="34" charset="0"/>
              </a:rPr>
              <a:t>One point perspective – estimating the depth of an object</a:t>
            </a:r>
          </a:p>
        </p:txBody>
      </p:sp>
      <p:pic>
        <p:nvPicPr>
          <p:cNvPr id="18437" name="Picture 5" descr="cube 2"/>
          <p:cNvPicPr>
            <a:picLocks noChangeAspect="1" noChangeArrowheads="1"/>
          </p:cNvPicPr>
          <p:nvPr/>
        </p:nvPicPr>
        <p:blipFill>
          <a:blip r:embed="rId2"/>
          <a:srcRect/>
          <a:stretch>
            <a:fillRect/>
          </a:stretch>
        </p:blipFill>
        <p:spPr bwMode="auto">
          <a:xfrm>
            <a:off x="515938" y="1808163"/>
            <a:ext cx="8110537" cy="3616325"/>
          </a:xfrm>
          <a:prstGeom prst="rect">
            <a:avLst/>
          </a:prstGeom>
          <a:noFill/>
        </p:spPr>
      </p:pic>
      <p:sp>
        <p:nvSpPr>
          <p:cNvPr id="18434" name="Text Box 2"/>
          <p:cNvSpPr txBox="1">
            <a:spLocks noChangeArrowheads="1"/>
          </p:cNvSpPr>
          <p:nvPr/>
        </p:nvSpPr>
        <p:spPr bwMode="auto">
          <a:xfrm>
            <a:off x="431800" y="5573713"/>
            <a:ext cx="8280400" cy="1190625"/>
          </a:xfrm>
          <a:prstGeom prst="rect">
            <a:avLst/>
          </a:prstGeom>
          <a:noFill/>
          <a:ln w="9525">
            <a:noFill/>
            <a:miter lim="800000"/>
            <a:headEnd/>
            <a:tailEnd/>
          </a:ln>
          <a:effectLst/>
        </p:spPr>
        <p:txBody>
          <a:bodyPr>
            <a:spAutoFit/>
          </a:bodyPr>
          <a:lstStyle/>
          <a:p>
            <a:pPr>
              <a:spcBef>
                <a:spcPct val="50000"/>
              </a:spcBef>
            </a:pPr>
            <a:r>
              <a:rPr lang="en-GB">
                <a:latin typeface="Century Gothic" pitchFamily="34" charset="0"/>
              </a:rPr>
              <a:t>Because forms get smaller or converge as they reach the vanishing point, it is impossible to measure the depth of an object accurately. Measure 60mm along each of your orthagonals and join the lines up to create a complete form. Does it look like a cube?</a:t>
            </a:r>
          </a:p>
        </p:txBody>
      </p:sp>
      <p:sp>
        <p:nvSpPr>
          <p:cNvPr id="18440" name="Text Box 8"/>
          <p:cNvSpPr txBox="1">
            <a:spLocks noChangeArrowheads="1"/>
          </p:cNvSpPr>
          <p:nvPr/>
        </p:nvSpPr>
        <p:spPr bwMode="auto">
          <a:xfrm>
            <a:off x="250825" y="0"/>
            <a:ext cx="8642350" cy="457200"/>
          </a:xfrm>
          <a:prstGeom prst="rect">
            <a:avLst/>
          </a:prstGeom>
          <a:noFill/>
          <a:ln w="9525">
            <a:noFill/>
            <a:miter lim="800000"/>
            <a:headEnd/>
            <a:tailEnd/>
          </a:ln>
          <a:effectLst/>
        </p:spPr>
        <p:txBody>
          <a:bodyPr>
            <a:spAutoFit/>
          </a:bodyPr>
          <a:lstStyle/>
          <a:p>
            <a:r>
              <a:rPr lang="en-GB" sz="1200">
                <a:latin typeface="Century Gothic" pitchFamily="34" charset="0"/>
                <a:cs typeface="Times New Roman" pitchFamily="18" charset="0"/>
              </a:rPr>
              <a:t>LEARNING OBJECTIVES : 	To understand how to estimate depths in one point perspective</a:t>
            </a:r>
          </a:p>
          <a:p>
            <a:r>
              <a:rPr lang="en-GB" sz="1200">
                <a:latin typeface="Century Gothic" pitchFamily="34" charset="0"/>
                <a:cs typeface="Times New Roman" pitchFamily="18" charset="0"/>
              </a:rPr>
              <a:t>		To understand how to find the centre of an object in one point perspective.</a:t>
            </a:r>
            <a:r>
              <a:rPr lang="en-US" sz="1200">
                <a:latin typeface="Century Gothic" pitchFamily="34" charset="0"/>
              </a:rPr>
              <a:t> </a:t>
            </a:r>
          </a:p>
        </p:txBody>
      </p:sp>
      <p:sp>
        <p:nvSpPr>
          <p:cNvPr id="18444" name="Text Box 12"/>
          <p:cNvSpPr txBox="1">
            <a:spLocks noChangeArrowheads="1"/>
          </p:cNvSpPr>
          <p:nvPr/>
        </p:nvSpPr>
        <p:spPr bwMode="auto">
          <a:xfrm>
            <a:off x="7362825" y="6489700"/>
            <a:ext cx="1709738" cy="274638"/>
          </a:xfrm>
          <a:prstGeom prst="rect">
            <a:avLst/>
          </a:prstGeom>
          <a:noFill/>
          <a:ln w="9525">
            <a:noFill/>
            <a:miter lim="800000"/>
            <a:headEnd/>
            <a:tailEnd/>
          </a:ln>
          <a:effectLst/>
        </p:spPr>
        <p:txBody>
          <a:bodyPr>
            <a:spAutoFit/>
          </a:bodyPr>
          <a:lstStyle/>
          <a:p>
            <a:pPr algn="r"/>
            <a:r>
              <a:rPr lang="en-US" sz="1200">
                <a:latin typeface="Century Gothic" pitchFamily="34" charset="0"/>
              </a:rPr>
              <a:t>© F Winkworth 2008</a:t>
            </a: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31800" y="5573713"/>
            <a:ext cx="8280400" cy="1190625"/>
          </a:xfrm>
          <a:prstGeom prst="rect">
            <a:avLst/>
          </a:prstGeom>
          <a:noFill/>
          <a:ln w="9525">
            <a:noFill/>
            <a:miter lim="800000"/>
            <a:headEnd/>
            <a:tailEnd/>
          </a:ln>
          <a:effectLst/>
        </p:spPr>
        <p:txBody>
          <a:bodyPr>
            <a:spAutoFit/>
          </a:bodyPr>
          <a:lstStyle/>
          <a:p>
            <a:pPr>
              <a:spcBef>
                <a:spcPct val="50000"/>
              </a:spcBef>
            </a:pPr>
            <a:r>
              <a:rPr lang="en-GB">
                <a:latin typeface="Century Gothic" pitchFamily="34" charset="0"/>
              </a:rPr>
              <a:t>Because of this, we have to estimate where a form ends and draw a horizontal and/or vertical line between the orthagonals by eye. Draw another 60mm square and draw in the orthagonals. Draw a horizontal, then vertical line to show where the form ends.</a:t>
            </a:r>
          </a:p>
        </p:txBody>
      </p:sp>
      <p:pic>
        <p:nvPicPr>
          <p:cNvPr id="19461" name="Picture 5" descr="cube 3"/>
          <p:cNvPicPr>
            <a:picLocks noChangeAspect="1" noChangeArrowheads="1"/>
          </p:cNvPicPr>
          <p:nvPr/>
        </p:nvPicPr>
        <p:blipFill>
          <a:blip r:embed="rId2"/>
          <a:srcRect/>
          <a:stretch>
            <a:fillRect/>
          </a:stretch>
        </p:blipFill>
        <p:spPr bwMode="auto">
          <a:xfrm>
            <a:off x="515938" y="1808163"/>
            <a:ext cx="8110537" cy="3616325"/>
          </a:xfrm>
          <a:prstGeom prst="rect">
            <a:avLst/>
          </a:prstGeom>
          <a:noFill/>
        </p:spPr>
      </p:pic>
      <p:sp>
        <p:nvSpPr>
          <p:cNvPr id="19463" name="Text Box 7"/>
          <p:cNvSpPr txBox="1">
            <a:spLocks noChangeArrowheads="1"/>
          </p:cNvSpPr>
          <p:nvPr/>
        </p:nvSpPr>
        <p:spPr bwMode="auto">
          <a:xfrm>
            <a:off x="250825" y="381000"/>
            <a:ext cx="8893175" cy="457200"/>
          </a:xfrm>
          <a:prstGeom prst="rect">
            <a:avLst/>
          </a:prstGeom>
          <a:noFill/>
          <a:ln w="9525">
            <a:noFill/>
            <a:miter lim="800000"/>
            <a:headEnd/>
            <a:tailEnd/>
          </a:ln>
          <a:effectLst/>
        </p:spPr>
        <p:txBody>
          <a:bodyPr>
            <a:spAutoFit/>
          </a:bodyPr>
          <a:lstStyle/>
          <a:p>
            <a:pPr>
              <a:spcBef>
                <a:spcPct val="50000"/>
              </a:spcBef>
            </a:pPr>
            <a:r>
              <a:rPr lang="en-GB" sz="2400">
                <a:latin typeface="Century Gothic" pitchFamily="34" charset="0"/>
              </a:rPr>
              <a:t>One point perspective – estimating the depth of an object</a:t>
            </a:r>
          </a:p>
        </p:txBody>
      </p:sp>
      <p:sp>
        <p:nvSpPr>
          <p:cNvPr id="19464" name="Text Box 8"/>
          <p:cNvSpPr txBox="1">
            <a:spLocks noChangeArrowheads="1"/>
          </p:cNvSpPr>
          <p:nvPr/>
        </p:nvSpPr>
        <p:spPr bwMode="auto">
          <a:xfrm>
            <a:off x="250825" y="0"/>
            <a:ext cx="8642350" cy="457200"/>
          </a:xfrm>
          <a:prstGeom prst="rect">
            <a:avLst/>
          </a:prstGeom>
          <a:noFill/>
          <a:ln w="9525">
            <a:noFill/>
            <a:miter lim="800000"/>
            <a:headEnd/>
            <a:tailEnd/>
          </a:ln>
          <a:effectLst/>
        </p:spPr>
        <p:txBody>
          <a:bodyPr>
            <a:spAutoFit/>
          </a:bodyPr>
          <a:lstStyle/>
          <a:p>
            <a:r>
              <a:rPr lang="en-GB" sz="1200">
                <a:latin typeface="Century Gothic" pitchFamily="34" charset="0"/>
                <a:cs typeface="Times New Roman" pitchFamily="18" charset="0"/>
              </a:rPr>
              <a:t>LEARNING OBJECTIVES : 	To understand how to estimate depths in one point perspective</a:t>
            </a:r>
          </a:p>
          <a:p>
            <a:r>
              <a:rPr lang="en-GB" sz="1200">
                <a:latin typeface="Century Gothic" pitchFamily="34" charset="0"/>
                <a:cs typeface="Times New Roman" pitchFamily="18" charset="0"/>
              </a:rPr>
              <a:t>		To understand how to find the centre of an object in one point perspective.</a:t>
            </a:r>
            <a:r>
              <a:rPr lang="en-US" sz="1200">
                <a:latin typeface="Century Gothic" pitchFamily="34" charset="0"/>
              </a:rPr>
              <a:t> </a:t>
            </a:r>
          </a:p>
        </p:txBody>
      </p:sp>
      <p:sp>
        <p:nvSpPr>
          <p:cNvPr id="19467" name="Text Box 11"/>
          <p:cNvSpPr txBox="1">
            <a:spLocks noChangeArrowheads="1"/>
          </p:cNvSpPr>
          <p:nvPr/>
        </p:nvSpPr>
        <p:spPr bwMode="auto">
          <a:xfrm>
            <a:off x="7362825" y="6489700"/>
            <a:ext cx="1709738" cy="274638"/>
          </a:xfrm>
          <a:prstGeom prst="rect">
            <a:avLst/>
          </a:prstGeom>
          <a:noFill/>
          <a:ln w="9525">
            <a:noFill/>
            <a:miter lim="800000"/>
            <a:headEnd/>
            <a:tailEnd/>
          </a:ln>
          <a:effectLst/>
        </p:spPr>
        <p:txBody>
          <a:bodyPr>
            <a:spAutoFit/>
          </a:bodyPr>
          <a:lstStyle/>
          <a:p>
            <a:pPr algn="r"/>
            <a:r>
              <a:rPr lang="en-US" sz="1200">
                <a:latin typeface="Century Gothic" pitchFamily="34" charset="0"/>
              </a:rPr>
              <a:t>© F Winkworth 2008</a:t>
            </a: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7" name="Picture 7" descr="cube 4"/>
          <p:cNvPicPr>
            <a:picLocks noChangeAspect="1" noChangeArrowheads="1"/>
          </p:cNvPicPr>
          <p:nvPr/>
        </p:nvPicPr>
        <p:blipFill>
          <a:blip r:embed="rId2"/>
          <a:srcRect/>
          <a:stretch>
            <a:fillRect/>
          </a:stretch>
        </p:blipFill>
        <p:spPr bwMode="auto">
          <a:xfrm>
            <a:off x="515938" y="368300"/>
            <a:ext cx="8110537" cy="5011738"/>
          </a:xfrm>
          <a:prstGeom prst="rect">
            <a:avLst/>
          </a:prstGeom>
          <a:noFill/>
        </p:spPr>
      </p:pic>
      <p:sp>
        <p:nvSpPr>
          <p:cNvPr id="20482" name="Text Box 2"/>
          <p:cNvSpPr txBox="1">
            <a:spLocks noChangeArrowheads="1"/>
          </p:cNvSpPr>
          <p:nvPr/>
        </p:nvSpPr>
        <p:spPr bwMode="auto">
          <a:xfrm>
            <a:off x="431800" y="5573713"/>
            <a:ext cx="8280400" cy="915987"/>
          </a:xfrm>
          <a:prstGeom prst="rect">
            <a:avLst/>
          </a:prstGeom>
          <a:noFill/>
          <a:ln w="9525">
            <a:noFill/>
            <a:miter lim="800000"/>
            <a:headEnd/>
            <a:tailEnd/>
          </a:ln>
          <a:effectLst/>
        </p:spPr>
        <p:txBody>
          <a:bodyPr>
            <a:spAutoFit/>
          </a:bodyPr>
          <a:lstStyle/>
          <a:p>
            <a:pPr>
              <a:spcBef>
                <a:spcPct val="50000"/>
              </a:spcBef>
            </a:pPr>
            <a:r>
              <a:rPr lang="en-GB">
                <a:latin typeface="Century Gothic" pitchFamily="34" charset="0"/>
              </a:rPr>
              <a:t>Where you estimate the form to end will depend on where it is on the page in relation to the vanishing point. The closer it is to the vanishing point, the more </a:t>
            </a:r>
            <a:r>
              <a:rPr lang="en-GB" b="1" i="1">
                <a:latin typeface="Century Gothic" pitchFamily="34" charset="0"/>
              </a:rPr>
              <a:t>foreshortened</a:t>
            </a:r>
            <a:r>
              <a:rPr lang="en-GB">
                <a:latin typeface="Century Gothic" pitchFamily="34" charset="0"/>
              </a:rPr>
              <a:t> it will be.</a:t>
            </a:r>
          </a:p>
        </p:txBody>
      </p:sp>
      <p:sp>
        <p:nvSpPr>
          <p:cNvPr id="20491" name="Text Box 11"/>
          <p:cNvSpPr txBox="1">
            <a:spLocks noChangeArrowheads="1"/>
          </p:cNvSpPr>
          <p:nvPr/>
        </p:nvSpPr>
        <p:spPr bwMode="auto">
          <a:xfrm>
            <a:off x="250825" y="381000"/>
            <a:ext cx="8893175" cy="457200"/>
          </a:xfrm>
          <a:prstGeom prst="rect">
            <a:avLst/>
          </a:prstGeom>
          <a:noFill/>
          <a:ln w="9525">
            <a:noFill/>
            <a:miter lim="800000"/>
            <a:headEnd/>
            <a:tailEnd/>
          </a:ln>
          <a:effectLst/>
        </p:spPr>
        <p:txBody>
          <a:bodyPr>
            <a:spAutoFit/>
          </a:bodyPr>
          <a:lstStyle/>
          <a:p>
            <a:pPr>
              <a:spcBef>
                <a:spcPct val="50000"/>
              </a:spcBef>
            </a:pPr>
            <a:r>
              <a:rPr lang="en-GB" sz="2400">
                <a:latin typeface="Century Gothic" pitchFamily="34" charset="0"/>
              </a:rPr>
              <a:t>One point perspective – estimating the depth of an object</a:t>
            </a:r>
          </a:p>
        </p:txBody>
      </p:sp>
      <p:sp>
        <p:nvSpPr>
          <p:cNvPr id="20492" name="Text Box 12"/>
          <p:cNvSpPr txBox="1">
            <a:spLocks noChangeArrowheads="1"/>
          </p:cNvSpPr>
          <p:nvPr/>
        </p:nvSpPr>
        <p:spPr bwMode="auto">
          <a:xfrm>
            <a:off x="250825" y="0"/>
            <a:ext cx="8642350" cy="457200"/>
          </a:xfrm>
          <a:prstGeom prst="rect">
            <a:avLst/>
          </a:prstGeom>
          <a:noFill/>
          <a:ln w="9525">
            <a:noFill/>
            <a:miter lim="800000"/>
            <a:headEnd/>
            <a:tailEnd/>
          </a:ln>
          <a:effectLst/>
        </p:spPr>
        <p:txBody>
          <a:bodyPr>
            <a:spAutoFit/>
          </a:bodyPr>
          <a:lstStyle/>
          <a:p>
            <a:r>
              <a:rPr lang="en-GB" sz="1200">
                <a:latin typeface="Century Gothic" pitchFamily="34" charset="0"/>
                <a:cs typeface="Times New Roman" pitchFamily="18" charset="0"/>
              </a:rPr>
              <a:t>LEARNING OBJECTIVES : 	To understand how to estimate depths in one point perspective</a:t>
            </a:r>
          </a:p>
          <a:p>
            <a:r>
              <a:rPr lang="en-GB" sz="1200">
                <a:latin typeface="Century Gothic" pitchFamily="34" charset="0"/>
                <a:cs typeface="Times New Roman" pitchFamily="18" charset="0"/>
              </a:rPr>
              <a:t>		To understand how to find the centre of an object in one point perspective.</a:t>
            </a:r>
            <a:r>
              <a:rPr lang="en-US" sz="1200">
                <a:latin typeface="Century Gothic" pitchFamily="34" charset="0"/>
              </a:rPr>
              <a:t> </a:t>
            </a:r>
          </a:p>
        </p:txBody>
      </p:sp>
      <p:sp>
        <p:nvSpPr>
          <p:cNvPr id="20495" name="Text Box 15"/>
          <p:cNvSpPr txBox="1">
            <a:spLocks noChangeArrowheads="1"/>
          </p:cNvSpPr>
          <p:nvPr/>
        </p:nvSpPr>
        <p:spPr bwMode="auto">
          <a:xfrm>
            <a:off x="7362825" y="6489700"/>
            <a:ext cx="1709738" cy="274638"/>
          </a:xfrm>
          <a:prstGeom prst="rect">
            <a:avLst/>
          </a:prstGeom>
          <a:noFill/>
          <a:ln w="9525">
            <a:noFill/>
            <a:miter lim="800000"/>
            <a:headEnd/>
            <a:tailEnd/>
          </a:ln>
          <a:effectLst/>
        </p:spPr>
        <p:txBody>
          <a:bodyPr>
            <a:spAutoFit/>
          </a:bodyPr>
          <a:lstStyle/>
          <a:p>
            <a:pPr algn="r"/>
            <a:r>
              <a:rPr lang="en-US" sz="1200">
                <a:latin typeface="Century Gothic" pitchFamily="34" charset="0"/>
              </a:rPr>
              <a:t>© F Winkworth 2008</a:t>
            </a:r>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9" name="Picture 5" descr="cupboard 1"/>
          <p:cNvPicPr>
            <a:picLocks noChangeAspect="1" noChangeArrowheads="1"/>
          </p:cNvPicPr>
          <p:nvPr/>
        </p:nvPicPr>
        <p:blipFill>
          <a:blip r:embed="rId2"/>
          <a:srcRect/>
          <a:stretch>
            <a:fillRect/>
          </a:stretch>
        </p:blipFill>
        <p:spPr bwMode="auto">
          <a:xfrm>
            <a:off x="514350" y="1800225"/>
            <a:ext cx="8115300" cy="3255963"/>
          </a:xfrm>
          <a:prstGeom prst="rect">
            <a:avLst/>
          </a:prstGeom>
          <a:noFill/>
        </p:spPr>
      </p:pic>
      <p:sp>
        <p:nvSpPr>
          <p:cNvPr id="21506" name="Text Box 2"/>
          <p:cNvSpPr txBox="1">
            <a:spLocks noChangeArrowheads="1"/>
          </p:cNvSpPr>
          <p:nvPr/>
        </p:nvSpPr>
        <p:spPr bwMode="auto">
          <a:xfrm>
            <a:off x="431800" y="5573713"/>
            <a:ext cx="8280400" cy="915987"/>
          </a:xfrm>
          <a:prstGeom prst="rect">
            <a:avLst/>
          </a:prstGeom>
          <a:noFill/>
          <a:ln w="9525">
            <a:noFill/>
            <a:miter lim="800000"/>
            <a:headEnd/>
            <a:tailEnd/>
          </a:ln>
          <a:effectLst/>
        </p:spPr>
        <p:txBody>
          <a:bodyPr>
            <a:spAutoFit/>
          </a:bodyPr>
          <a:lstStyle/>
          <a:p>
            <a:pPr>
              <a:spcBef>
                <a:spcPct val="50000"/>
              </a:spcBef>
            </a:pPr>
            <a:r>
              <a:rPr lang="en-GB">
                <a:latin typeface="Century Gothic" pitchFamily="34" charset="0"/>
              </a:rPr>
              <a:t>Sometimes when you draw an object in one point perspective you will need to find the centre of one of the sides. It is difficult to estimate this, but there is an easy way to accurately find the centre point.</a:t>
            </a:r>
          </a:p>
        </p:txBody>
      </p:sp>
      <p:sp>
        <p:nvSpPr>
          <p:cNvPr id="21513" name="Text Box 9"/>
          <p:cNvSpPr txBox="1">
            <a:spLocks noChangeArrowheads="1"/>
          </p:cNvSpPr>
          <p:nvPr/>
        </p:nvSpPr>
        <p:spPr bwMode="auto">
          <a:xfrm>
            <a:off x="250825" y="381000"/>
            <a:ext cx="8893175" cy="457200"/>
          </a:xfrm>
          <a:prstGeom prst="rect">
            <a:avLst/>
          </a:prstGeom>
          <a:noFill/>
          <a:ln w="9525">
            <a:noFill/>
            <a:miter lim="800000"/>
            <a:headEnd/>
            <a:tailEnd/>
          </a:ln>
          <a:effectLst/>
        </p:spPr>
        <p:txBody>
          <a:bodyPr>
            <a:spAutoFit/>
          </a:bodyPr>
          <a:lstStyle/>
          <a:p>
            <a:pPr>
              <a:spcBef>
                <a:spcPct val="50000"/>
              </a:spcBef>
            </a:pPr>
            <a:r>
              <a:rPr lang="en-GB" sz="2400">
                <a:latin typeface="Century Gothic" pitchFamily="34" charset="0"/>
              </a:rPr>
              <a:t>One point perspective – finding the centre of an object</a:t>
            </a:r>
          </a:p>
        </p:txBody>
      </p:sp>
      <p:sp>
        <p:nvSpPr>
          <p:cNvPr id="21514" name="Text Box 10"/>
          <p:cNvSpPr txBox="1">
            <a:spLocks noChangeArrowheads="1"/>
          </p:cNvSpPr>
          <p:nvPr/>
        </p:nvSpPr>
        <p:spPr bwMode="auto">
          <a:xfrm>
            <a:off x="250825" y="0"/>
            <a:ext cx="8642350" cy="457200"/>
          </a:xfrm>
          <a:prstGeom prst="rect">
            <a:avLst/>
          </a:prstGeom>
          <a:noFill/>
          <a:ln w="9525">
            <a:noFill/>
            <a:miter lim="800000"/>
            <a:headEnd/>
            <a:tailEnd/>
          </a:ln>
          <a:effectLst/>
        </p:spPr>
        <p:txBody>
          <a:bodyPr>
            <a:spAutoFit/>
          </a:bodyPr>
          <a:lstStyle/>
          <a:p>
            <a:r>
              <a:rPr lang="en-GB" sz="1200">
                <a:latin typeface="Century Gothic" pitchFamily="34" charset="0"/>
                <a:cs typeface="Times New Roman" pitchFamily="18" charset="0"/>
              </a:rPr>
              <a:t>LEARNING OBJECTIVES : 	To understand how to estimate depths in one point perspective</a:t>
            </a:r>
          </a:p>
          <a:p>
            <a:r>
              <a:rPr lang="en-GB" sz="1200">
                <a:latin typeface="Century Gothic" pitchFamily="34" charset="0"/>
                <a:cs typeface="Times New Roman" pitchFamily="18" charset="0"/>
              </a:rPr>
              <a:t>		To understand how to find the centre of an object in one point perspective.</a:t>
            </a:r>
            <a:r>
              <a:rPr lang="en-US" sz="1200">
                <a:latin typeface="Century Gothic" pitchFamily="34" charset="0"/>
              </a:rPr>
              <a:t> </a:t>
            </a:r>
          </a:p>
        </p:txBody>
      </p:sp>
      <p:sp>
        <p:nvSpPr>
          <p:cNvPr id="21517" name="Text Box 13"/>
          <p:cNvSpPr txBox="1">
            <a:spLocks noChangeArrowheads="1"/>
          </p:cNvSpPr>
          <p:nvPr/>
        </p:nvSpPr>
        <p:spPr bwMode="auto">
          <a:xfrm>
            <a:off x="7362825" y="6489700"/>
            <a:ext cx="1709738" cy="274638"/>
          </a:xfrm>
          <a:prstGeom prst="rect">
            <a:avLst/>
          </a:prstGeom>
          <a:noFill/>
          <a:ln w="9525">
            <a:noFill/>
            <a:miter lim="800000"/>
            <a:headEnd/>
            <a:tailEnd/>
          </a:ln>
          <a:effectLst/>
        </p:spPr>
        <p:txBody>
          <a:bodyPr>
            <a:spAutoFit/>
          </a:bodyPr>
          <a:lstStyle/>
          <a:p>
            <a:pPr algn="r"/>
            <a:r>
              <a:rPr lang="en-US" sz="1200">
                <a:latin typeface="Century Gothic" pitchFamily="34" charset="0"/>
              </a:rPr>
              <a:t>© F Winkworth 2008</a:t>
            </a: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431800" y="5573713"/>
            <a:ext cx="8280400" cy="641350"/>
          </a:xfrm>
          <a:prstGeom prst="rect">
            <a:avLst/>
          </a:prstGeom>
          <a:noFill/>
          <a:ln w="9525">
            <a:noFill/>
            <a:miter lim="800000"/>
            <a:headEnd/>
            <a:tailEnd/>
          </a:ln>
          <a:effectLst/>
        </p:spPr>
        <p:txBody>
          <a:bodyPr>
            <a:spAutoFit/>
          </a:bodyPr>
          <a:lstStyle/>
          <a:p>
            <a:pPr>
              <a:spcBef>
                <a:spcPct val="50000"/>
              </a:spcBef>
            </a:pPr>
            <a:r>
              <a:rPr lang="en-GB">
                <a:latin typeface="Century Gothic" pitchFamily="34" charset="0"/>
              </a:rPr>
              <a:t>Draw a rectangle, draw in the orthagonals, then the horizontal and vertical lines to complete the shape.</a:t>
            </a:r>
          </a:p>
        </p:txBody>
      </p:sp>
      <p:pic>
        <p:nvPicPr>
          <p:cNvPr id="22534" name="Picture 6" descr="cupboard 2"/>
          <p:cNvPicPr>
            <a:picLocks noChangeAspect="1" noChangeArrowheads="1"/>
          </p:cNvPicPr>
          <p:nvPr/>
        </p:nvPicPr>
        <p:blipFill>
          <a:blip r:embed="rId2"/>
          <a:srcRect/>
          <a:stretch>
            <a:fillRect/>
          </a:stretch>
        </p:blipFill>
        <p:spPr bwMode="auto">
          <a:xfrm>
            <a:off x="514350" y="1800225"/>
            <a:ext cx="8115300" cy="3255963"/>
          </a:xfrm>
          <a:prstGeom prst="rect">
            <a:avLst/>
          </a:prstGeom>
          <a:noFill/>
        </p:spPr>
      </p:pic>
      <p:sp>
        <p:nvSpPr>
          <p:cNvPr id="22535" name="Text Box 7"/>
          <p:cNvSpPr txBox="1">
            <a:spLocks noChangeArrowheads="1"/>
          </p:cNvSpPr>
          <p:nvPr/>
        </p:nvSpPr>
        <p:spPr bwMode="auto">
          <a:xfrm>
            <a:off x="250825" y="381000"/>
            <a:ext cx="8893175" cy="457200"/>
          </a:xfrm>
          <a:prstGeom prst="rect">
            <a:avLst/>
          </a:prstGeom>
          <a:noFill/>
          <a:ln w="9525">
            <a:noFill/>
            <a:miter lim="800000"/>
            <a:headEnd/>
            <a:tailEnd/>
          </a:ln>
          <a:effectLst/>
        </p:spPr>
        <p:txBody>
          <a:bodyPr>
            <a:spAutoFit/>
          </a:bodyPr>
          <a:lstStyle/>
          <a:p>
            <a:pPr>
              <a:spcBef>
                <a:spcPct val="50000"/>
              </a:spcBef>
            </a:pPr>
            <a:r>
              <a:rPr lang="en-GB" sz="2400">
                <a:latin typeface="Century Gothic" pitchFamily="34" charset="0"/>
              </a:rPr>
              <a:t>One point perspective – finding the centre of an object</a:t>
            </a:r>
          </a:p>
        </p:txBody>
      </p:sp>
      <p:sp>
        <p:nvSpPr>
          <p:cNvPr id="22536" name="Text Box 8"/>
          <p:cNvSpPr txBox="1">
            <a:spLocks noChangeArrowheads="1"/>
          </p:cNvSpPr>
          <p:nvPr/>
        </p:nvSpPr>
        <p:spPr bwMode="auto">
          <a:xfrm>
            <a:off x="250825" y="0"/>
            <a:ext cx="8642350" cy="457200"/>
          </a:xfrm>
          <a:prstGeom prst="rect">
            <a:avLst/>
          </a:prstGeom>
          <a:noFill/>
          <a:ln w="9525">
            <a:noFill/>
            <a:miter lim="800000"/>
            <a:headEnd/>
            <a:tailEnd/>
          </a:ln>
          <a:effectLst/>
        </p:spPr>
        <p:txBody>
          <a:bodyPr>
            <a:spAutoFit/>
          </a:bodyPr>
          <a:lstStyle/>
          <a:p>
            <a:r>
              <a:rPr lang="en-GB" sz="1200">
                <a:latin typeface="Century Gothic" pitchFamily="34" charset="0"/>
                <a:cs typeface="Times New Roman" pitchFamily="18" charset="0"/>
              </a:rPr>
              <a:t>LEARNING OBJECTIVES : 	To understand how to estimate depths in one point perspective</a:t>
            </a:r>
          </a:p>
          <a:p>
            <a:r>
              <a:rPr lang="en-GB" sz="1200">
                <a:latin typeface="Century Gothic" pitchFamily="34" charset="0"/>
                <a:cs typeface="Times New Roman" pitchFamily="18" charset="0"/>
              </a:rPr>
              <a:t>		To understand how to find the centre of an object in one point perspective.</a:t>
            </a:r>
            <a:r>
              <a:rPr lang="en-US" sz="1200">
                <a:latin typeface="Century Gothic" pitchFamily="34" charset="0"/>
              </a:rPr>
              <a:t> </a:t>
            </a:r>
          </a:p>
        </p:txBody>
      </p:sp>
      <p:sp>
        <p:nvSpPr>
          <p:cNvPr id="22539" name="Text Box 11"/>
          <p:cNvSpPr txBox="1">
            <a:spLocks noChangeArrowheads="1"/>
          </p:cNvSpPr>
          <p:nvPr/>
        </p:nvSpPr>
        <p:spPr bwMode="auto">
          <a:xfrm>
            <a:off x="7362825" y="6489700"/>
            <a:ext cx="1709738" cy="274638"/>
          </a:xfrm>
          <a:prstGeom prst="rect">
            <a:avLst/>
          </a:prstGeom>
          <a:noFill/>
          <a:ln w="9525">
            <a:noFill/>
            <a:miter lim="800000"/>
            <a:headEnd/>
            <a:tailEnd/>
          </a:ln>
          <a:effectLst/>
        </p:spPr>
        <p:txBody>
          <a:bodyPr>
            <a:spAutoFit/>
          </a:bodyPr>
          <a:lstStyle/>
          <a:p>
            <a:pPr algn="r"/>
            <a:r>
              <a:rPr lang="en-US" sz="1200">
                <a:latin typeface="Century Gothic" pitchFamily="34" charset="0"/>
              </a:rPr>
              <a:t>© F Winkworth 2008</a:t>
            </a:r>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431800" y="5573713"/>
            <a:ext cx="8280400" cy="915987"/>
          </a:xfrm>
          <a:prstGeom prst="rect">
            <a:avLst/>
          </a:prstGeom>
          <a:noFill/>
          <a:ln w="9525">
            <a:noFill/>
            <a:miter lim="800000"/>
            <a:headEnd/>
            <a:tailEnd/>
          </a:ln>
          <a:effectLst/>
        </p:spPr>
        <p:txBody>
          <a:bodyPr>
            <a:spAutoFit/>
          </a:bodyPr>
          <a:lstStyle/>
          <a:p>
            <a:pPr>
              <a:spcBef>
                <a:spcPct val="50000"/>
              </a:spcBef>
            </a:pPr>
            <a:r>
              <a:rPr lang="en-GB">
                <a:latin typeface="Century Gothic" pitchFamily="34" charset="0"/>
              </a:rPr>
              <a:t>Draw a cross from corner to corner on the side of the form. Where the two lines meet is the exact centre of the side. This is true for any four sided shape.</a:t>
            </a:r>
          </a:p>
        </p:txBody>
      </p:sp>
      <p:pic>
        <p:nvPicPr>
          <p:cNvPr id="23557" name="Picture 5" descr="cupboard 3"/>
          <p:cNvPicPr>
            <a:picLocks noChangeAspect="1" noChangeArrowheads="1"/>
          </p:cNvPicPr>
          <p:nvPr/>
        </p:nvPicPr>
        <p:blipFill>
          <a:blip r:embed="rId2"/>
          <a:srcRect/>
          <a:stretch>
            <a:fillRect/>
          </a:stretch>
        </p:blipFill>
        <p:spPr bwMode="auto">
          <a:xfrm>
            <a:off x="514350" y="1800225"/>
            <a:ext cx="8115300" cy="3255963"/>
          </a:xfrm>
          <a:prstGeom prst="rect">
            <a:avLst/>
          </a:prstGeom>
          <a:noFill/>
        </p:spPr>
      </p:pic>
      <p:sp>
        <p:nvSpPr>
          <p:cNvPr id="23558" name="Text Box 6"/>
          <p:cNvSpPr txBox="1">
            <a:spLocks noChangeArrowheads="1"/>
          </p:cNvSpPr>
          <p:nvPr/>
        </p:nvSpPr>
        <p:spPr bwMode="auto">
          <a:xfrm>
            <a:off x="250825" y="381000"/>
            <a:ext cx="8893175" cy="457200"/>
          </a:xfrm>
          <a:prstGeom prst="rect">
            <a:avLst/>
          </a:prstGeom>
          <a:noFill/>
          <a:ln w="9525">
            <a:noFill/>
            <a:miter lim="800000"/>
            <a:headEnd/>
            <a:tailEnd/>
          </a:ln>
          <a:effectLst/>
        </p:spPr>
        <p:txBody>
          <a:bodyPr>
            <a:spAutoFit/>
          </a:bodyPr>
          <a:lstStyle/>
          <a:p>
            <a:pPr>
              <a:spcBef>
                <a:spcPct val="50000"/>
              </a:spcBef>
            </a:pPr>
            <a:r>
              <a:rPr lang="en-GB" sz="2400">
                <a:latin typeface="Century Gothic" pitchFamily="34" charset="0"/>
              </a:rPr>
              <a:t>One point perspective – finding the centre of an object</a:t>
            </a:r>
          </a:p>
        </p:txBody>
      </p:sp>
      <p:sp>
        <p:nvSpPr>
          <p:cNvPr id="23559" name="Text Box 7"/>
          <p:cNvSpPr txBox="1">
            <a:spLocks noChangeArrowheads="1"/>
          </p:cNvSpPr>
          <p:nvPr/>
        </p:nvSpPr>
        <p:spPr bwMode="auto">
          <a:xfrm>
            <a:off x="250825" y="0"/>
            <a:ext cx="8642350" cy="457200"/>
          </a:xfrm>
          <a:prstGeom prst="rect">
            <a:avLst/>
          </a:prstGeom>
          <a:noFill/>
          <a:ln w="9525">
            <a:noFill/>
            <a:miter lim="800000"/>
            <a:headEnd/>
            <a:tailEnd/>
          </a:ln>
          <a:effectLst/>
        </p:spPr>
        <p:txBody>
          <a:bodyPr>
            <a:spAutoFit/>
          </a:bodyPr>
          <a:lstStyle/>
          <a:p>
            <a:r>
              <a:rPr lang="en-GB" sz="1200">
                <a:latin typeface="Century Gothic" pitchFamily="34" charset="0"/>
                <a:cs typeface="Times New Roman" pitchFamily="18" charset="0"/>
              </a:rPr>
              <a:t>LEARNING OBJECTIVES : 	To understand how to estimate depths in one point perspective</a:t>
            </a:r>
          </a:p>
          <a:p>
            <a:r>
              <a:rPr lang="en-GB" sz="1200">
                <a:latin typeface="Century Gothic" pitchFamily="34" charset="0"/>
                <a:cs typeface="Times New Roman" pitchFamily="18" charset="0"/>
              </a:rPr>
              <a:t>		To understand how to find the centre of an object in one point perspective.</a:t>
            </a:r>
            <a:r>
              <a:rPr lang="en-US" sz="1200">
                <a:latin typeface="Century Gothic" pitchFamily="34" charset="0"/>
              </a:rPr>
              <a:t> </a:t>
            </a:r>
          </a:p>
        </p:txBody>
      </p:sp>
      <p:sp>
        <p:nvSpPr>
          <p:cNvPr id="23562" name="Text Box 10"/>
          <p:cNvSpPr txBox="1">
            <a:spLocks noChangeArrowheads="1"/>
          </p:cNvSpPr>
          <p:nvPr/>
        </p:nvSpPr>
        <p:spPr bwMode="auto">
          <a:xfrm>
            <a:off x="7362825" y="6489700"/>
            <a:ext cx="1709738" cy="274638"/>
          </a:xfrm>
          <a:prstGeom prst="rect">
            <a:avLst/>
          </a:prstGeom>
          <a:noFill/>
          <a:ln w="9525">
            <a:noFill/>
            <a:miter lim="800000"/>
            <a:headEnd/>
            <a:tailEnd/>
          </a:ln>
          <a:effectLst/>
        </p:spPr>
        <p:txBody>
          <a:bodyPr>
            <a:spAutoFit/>
          </a:bodyPr>
          <a:lstStyle/>
          <a:p>
            <a:pPr algn="r"/>
            <a:r>
              <a:rPr lang="en-US" sz="1200">
                <a:latin typeface="Century Gothic" pitchFamily="34" charset="0"/>
              </a:rPr>
              <a:t>© F Winkworth 2008</a:t>
            </a: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1" name="Picture 5" descr="cupboard 4"/>
          <p:cNvPicPr>
            <a:picLocks noChangeAspect="1" noChangeArrowheads="1"/>
          </p:cNvPicPr>
          <p:nvPr/>
        </p:nvPicPr>
        <p:blipFill>
          <a:blip r:embed="rId2"/>
          <a:srcRect/>
          <a:stretch>
            <a:fillRect/>
          </a:stretch>
        </p:blipFill>
        <p:spPr bwMode="auto">
          <a:xfrm>
            <a:off x="514350" y="1800225"/>
            <a:ext cx="8115300" cy="3255963"/>
          </a:xfrm>
          <a:prstGeom prst="rect">
            <a:avLst/>
          </a:prstGeom>
          <a:noFill/>
        </p:spPr>
      </p:pic>
      <p:sp>
        <p:nvSpPr>
          <p:cNvPr id="24579" name="Text Box 3"/>
          <p:cNvSpPr txBox="1">
            <a:spLocks noChangeArrowheads="1"/>
          </p:cNvSpPr>
          <p:nvPr/>
        </p:nvSpPr>
        <p:spPr bwMode="auto">
          <a:xfrm>
            <a:off x="431800" y="5573713"/>
            <a:ext cx="8280400" cy="915987"/>
          </a:xfrm>
          <a:prstGeom prst="rect">
            <a:avLst/>
          </a:prstGeom>
          <a:noFill/>
          <a:ln w="9525">
            <a:noFill/>
            <a:miter lim="800000"/>
            <a:headEnd/>
            <a:tailEnd/>
          </a:ln>
          <a:effectLst/>
        </p:spPr>
        <p:txBody>
          <a:bodyPr>
            <a:spAutoFit/>
          </a:bodyPr>
          <a:lstStyle/>
          <a:p>
            <a:pPr>
              <a:spcBef>
                <a:spcPct val="50000"/>
              </a:spcBef>
            </a:pPr>
            <a:r>
              <a:rPr lang="en-GB">
                <a:latin typeface="Century Gothic" pitchFamily="34" charset="0"/>
              </a:rPr>
              <a:t>Draw a vertical line through the point where the lines meet, then complete the form with a horizontal line. You have now divided your form in half.  </a:t>
            </a:r>
          </a:p>
        </p:txBody>
      </p:sp>
      <p:sp>
        <p:nvSpPr>
          <p:cNvPr id="24582" name="Text Box 6"/>
          <p:cNvSpPr txBox="1">
            <a:spLocks noChangeArrowheads="1"/>
          </p:cNvSpPr>
          <p:nvPr/>
        </p:nvSpPr>
        <p:spPr bwMode="auto">
          <a:xfrm>
            <a:off x="250825" y="381000"/>
            <a:ext cx="8893175" cy="457200"/>
          </a:xfrm>
          <a:prstGeom prst="rect">
            <a:avLst/>
          </a:prstGeom>
          <a:noFill/>
          <a:ln w="9525">
            <a:noFill/>
            <a:miter lim="800000"/>
            <a:headEnd/>
            <a:tailEnd/>
          </a:ln>
          <a:effectLst/>
        </p:spPr>
        <p:txBody>
          <a:bodyPr>
            <a:spAutoFit/>
          </a:bodyPr>
          <a:lstStyle/>
          <a:p>
            <a:pPr>
              <a:spcBef>
                <a:spcPct val="50000"/>
              </a:spcBef>
            </a:pPr>
            <a:r>
              <a:rPr lang="en-GB" sz="2400">
                <a:latin typeface="Century Gothic" pitchFamily="34" charset="0"/>
              </a:rPr>
              <a:t>One point perspective – finding the centre of an object</a:t>
            </a:r>
          </a:p>
        </p:txBody>
      </p:sp>
      <p:sp>
        <p:nvSpPr>
          <p:cNvPr id="24583" name="Text Box 7"/>
          <p:cNvSpPr txBox="1">
            <a:spLocks noChangeArrowheads="1"/>
          </p:cNvSpPr>
          <p:nvPr/>
        </p:nvSpPr>
        <p:spPr bwMode="auto">
          <a:xfrm>
            <a:off x="250825" y="0"/>
            <a:ext cx="8642350" cy="457200"/>
          </a:xfrm>
          <a:prstGeom prst="rect">
            <a:avLst/>
          </a:prstGeom>
          <a:noFill/>
          <a:ln w="9525">
            <a:noFill/>
            <a:miter lim="800000"/>
            <a:headEnd/>
            <a:tailEnd/>
          </a:ln>
          <a:effectLst/>
        </p:spPr>
        <p:txBody>
          <a:bodyPr>
            <a:spAutoFit/>
          </a:bodyPr>
          <a:lstStyle/>
          <a:p>
            <a:r>
              <a:rPr lang="en-GB" sz="1200">
                <a:latin typeface="Century Gothic" pitchFamily="34" charset="0"/>
                <a:cs typeface="Times New Roman" pitchFamily="18" charset="0"/>
              </a:rPr>
              <a:t>LEARNING OBJECTIVES : 	To understand how to estimate depths in one point perspective</a:t>
            </a:r>
          </a:p>
          <a:p>
            <a:r>
              <a:rPr lang="en-GB" sz="1200">
                <a:latin typeface="Century Gothic" pitchFamily="34" charset="0"/>
                <a:cs typeface="Times New Roman" pitchFamily="18" charset="0"/>
              </a:rPr>
              <a:t>		To understand how to find the centre of an object in one point perspective.</a:t>
            </a:r>
            <a:r>
              <a:rPr lang="en-US" sz="1200">
                <a:latin typeface="Century Gothic" pitchFamily="34" charset="0"/>
              </a:rPr>
              <a:t> </a:t>
            </a:r>
          </a:p>
        </p:txBody>
      </p:sp>
      <p:sp>
        <p:nvSpPr>
          <p:cNvPr id="24586" name="Text Box 10"/>
          <p:cNvSpPr txBox="1">
            <a:spLocks noChangeArrowheads="1"/>
          </p:cNvSpPr>
          <p:nvPr/>
        </p:nvSpPr>
        <p:spPr bwMode="auto">
          <a:xfrm>
            <a:off x="7362825" y="6489700"/>
            <a:ext cx="1709738" cy="274638"/>
          </a:xfrm>
          <a:prstGeom prst="rect">
            <a:avLst/>
          </a:prstGeom>
          <a:noFill/>
          <a:ln w="9525">
            <a:noFill/>
            <a:miter lim="800000"/>
            <a:headEnd/>
            <a:tailEnd/>
          </a:ln>
          <a:effectLst/>
        </p:spPr>
        <p:txBody>
          <a:bodyPr>
            <a:spAutoFit/>
          </a:bodyPr>
          <a:lstStyle/>
          <a:p>
            <a:pPr algn="r"/>
            <a:r>
              <a:rPr lang="en-US" sz="1200">
                <a:latin typeface="Century Gothic" pitchFamily="34" charset="0"/>
              </a:rPr>
              <a:t>© F Winkworth 2008</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170</TotalTime>
  <Words>569</Words>
  <Application>Microsoft Office PowerPoint</Application>
  <PresentationFormat>On-screen Show (4:3)</PresentationFormat>
  <Paragraphs>56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Times New Roman</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None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Fabienne Winkworth</dc:creator>
  <cp:lastModifiedBy>asellars</cp:lastModifiedBy>
  <cp:revision>12</cp:revision>
  <dcterms:created xsi:type="dcterms:W3CDTF">2007-02-22T22:40:40Z</dcterms:created>
  <dcterms:modified xsi:type="dcterms:W3CDTF">2010-12-02T17:22:02Z</dcterms:modified>
</cp:coreProperties>
</file>